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7" r:id="rId4"/>
    <p:sldId id="258" r:id="rId5"/>
    <p:sldId id="270" r:id="rId6"/>
    <p:sldId id="265" r:id="rId7"/>
    <p:sldId id="266" r:id="rId8"/>
    <p:sldId id="259" r:id="rId9"/>
    <p:sldId id="260" r:id="rId10"/>
    <p:sldId id="262" r:id="rId11"/>
    <p:sldId id="275" r:id="rId12"/>
    <p:sldId id="271" r:id="rId13"/>
    <p:sldId id="273" r:id="rId14"/>
    <p:sldId id="269" r:id="rId15"/>
    <p:sldId id="274" r:id="rId16"/>
  </p:sldIdLst>
  <p:sldSz cx="12192000" cy="6858000"/>
  <p:notesSz cx="6858000" cy="12192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6"/>
    <p:restoredTop sz="94560"/>
  </p:normalViewPr>
  <p:slideViewPr>
    <p:cSldViewPr snapToGrid="0" snapToObjects="1">
      <p:cViewPr varScale="1">
        <p:scale>
          <a:sx n="103" d="100"/>
          <a:sy n="103" d="100"/>
        </p:scale>
        <p:origin x="8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108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hxim.github.io</a:t>
            </a:r>
            <a:r>
              <a:rPr lang="en-US" dirty="0"/>
              <a:t>/Stockfish-Evaluation-Guide/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5168476"/>
            <a:ext cx="11622409" cy="11541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795"/>
              </a:lnSpc>
              <a:buNone/>
            </a:pPr>
            <a:r>
              <a:rPr lang="en-US" sz="3012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Analysis of a new strategy for incorporating Opening Book in Monte-Carlo Tree Search with application to Chess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80905" y="6275480"/>
            <a:ext cx="12265133" cy="201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88"/>
              </a:lnSpc>
              <a:spcBef>
                <a:spcPts val="371"/>
              </a:spcBef>
              <a:buNone/>
            </a:pPr>
            <a:r>
              <a:rPr lang="en-US" sz="126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Evaluating techniques to leverage opening books in Monte Carlo Tree Search for chess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20611" b="20611"/>
          <a:stretch/>
        </p:blipFill>
        <p:spPr>
          <a:xfrm>
            <a:off x="0" y="0"/>
            <a:ext cx="12188952" cy="47613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Strategies to Leverage Opening Books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1694" y="2380803"/>
            <a:ext cx="857036" cy="86655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443629" y="3610739"/>
            <a:ext cx="4064254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Move</a:t>
            </a:r>
            <a:endParaRPr lang="en-US" sz="1440" dirty="0"/>
          </a:p>
        </p:txBody>
      </p:sp>
      <p:sp>
        <p:nvSpPr>
          <p:cNvPr id="5" name="Object 4"/>
          <p:cNvSpPr/>
          <p:nvPr/>
        </p:nvSpPr>
        <p:spPr>
          <a:xfrm>
            <a:off x="1441439" y="4237792"/>
            <a:ext cx="4064254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Montserrat" pitchFamily="2" charset="77"/>
              </a:rPr>
              <a:t>Play the moves found in the opening book directly before getting into selection phase</a:t>
            </a:r>
          </a:p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8425" y="2246887"/>
            <a:ext cx="676106" cy="1133192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6675832" y="3610739"/>
            <a:ext cx="4074729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Increasing Exploration Constant</a:t>
            </a:r>
            <a:endParaRPr lang="en-US" sz="1440" dirty="0"/>
          </a:p>
        </p:txBody>
      </p:sp>
      <p:sp>
        <p:nvSpPr>
          <p:cNvPr id="8" name="Object 7"/>
          <p:cNvSpPr/>
          <p:nvPr/>
        </p:nvSpPr>
        <p:spPr>
          <a:xfrm>
            <a:off x="6675832" y="4237792"/>
            <a:ext cx="4074729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Montserrat" pitchFamily="2" charset="77"/>
                <a:ea typeface="Montserrat" pitchFamily="34" charset="-122"/>
                <a:cs typeface="Montserrat" pitchFamily="34" charset="-120"/>
              </a:rPr>
              <a:t>Increasing exploration constant for the moves found in opening book in selection phase</a:t>
            </a:r>
            <a:endParaRPr lang="en-US" sz="120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0" y="5637390"/>
            <a:ext cx="12188952" cy="1218895"/>
          </a:xfrm>
          <a:prstGeom prst="rect">
            <a:avLst/>
          </a:prstGeom>
          <a:solidFill>
            <a:srgbClr val="62A8B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361794" y="5954315"/>
            <a:ext cx="9465364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dirty="0"/>
              <a:t>These two strategies were used in the experiment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13.09.2023_23.20.11_REC.mp4" descr="13.09.2023_23.20.11_REC.mp4">
            <a:hlinkClick r:id="" action="ppaction://media"/>
            <a:extLst>
              <a:ext uri="{FF2B5EF4-FFF2-40B4-BE49-F238E27FC236}">
                <a16:creationId xmlns:a16="http://schemas.microsoft.com/office/drawing/2014/main" id="{3BE350F6-6D64-049D-FF0F-9AEB1E85D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774292"/>
            <a:ext cx="11277600" cy="53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4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results&#10;&#10;Description automatically generated">
            <a:extLst>
              <a:ext uri="{FF2B5EF4-FFF2-40B4-BE49-F238E27FC236}">
                <a16:creationId xmlns:a16="http://schemas.microsoft.com/office/drawing/2014/main" id="{CCA01AE2-00AB-22FB-2D6D-7381B781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4"/>
            <a:ext cx="12192000" cy="68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02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IEC-MCTS did not perform well?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860" y="2328576"/>
            <a:ext cx="923694" cy="942739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155740" y="3495575"/>
            <a:ext cx="3571934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Computational cost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5740" y="3841067"/>
            <a:ext cx="3571934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IEC-MCTS has higher computational cost in selection phase compared to DM-MCTS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8448" y="2483766"/>
            <a:ext cx="771332" cy="771332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401476" y="3495574"/>
            <a:ext cx="3634784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of exploration and exploitation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356722" y="3846721"/>
            <a:ext cx="3634784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IEC-MCTS may not balance exploration and exploitation well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0" y="5637390"/>
            <a:ext cx="12188952" cy="1218895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13" name="Object 12"/>
          <p:cNvSpPr/>
          <p:nvPr/>
        </p:nvSpPr>
        <p:spPr>
          <a:xfrm>
            <a:off x="324067" y="5954315"/>
            <a:ext cx="11540819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IEC-MCTS did not perform as well as DM-MCTS likely due to issues with computational cost, balancing exploration/exploitation, and ineffective use of increased exploration constant.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Applications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1511" y="2461000"/>
            <a:ext cx="942739" cy="876081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55632" y="3702156"/>
            <a:ext cx="3069140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 Routing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55632" y="4018337"/>
            <a:ext cx="3069140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MCTS can optimize vehicle routes by leveraging opening databases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7804" y="2505639"/>
            <a:ext cx="523744" cy="771332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533719" y="3702156"/>
            <a:ext cx="3121514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Retrosynthesis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533719" y="4018337"/>
            <a:ext cx="3121514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MCTS and opening databases enable efficient retrosynthetic analysis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4688" y="2472160"/>
            <a:ext cx="857036" cy="866558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155171" y="3702156"/>
            <a:ext cx="3687158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Game AI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155171" y="4018337"/>
            <a:ext cx="3687158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Opening books improve MCTS performance in games like chess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0" y="5637390"/>
            <a:ext cx="12188952" cy="1218895"/>
          </a:xfrm>
          <a:prstGeom prst="rect">
            <a:avLst/>
          </a:prstGeom>
          <a:solidFill>
            <a:srgbClr val="14558C"/>
          </a:solidFill>
        </p:spPr>
      </p:sp>
      <p:sp>
        <p:nvSpPr>
          <p:cNvPr id="13" name="Object 12"/>
          <p:cNvSpPr/>
          <p:nvPr/>
        </p:nvSpPr>
        <p:spPr>
          <a:xfrm>
            <a:off x="2121550" y="5954315"/>
            <a:ext cx="7945852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Opening databases enhance MCTS across diverse applications like vehicle routing, retrosynthesis, and game AI.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757375" y="476131"/>
            <a:ext cx="5964968" cy="5913546"/>
          </a:xfrm>
          <a:prstGeom prst="rect">
            <a:avLst/>
          </a:prstGeom>
          <a:solidFill>
            <a:srgbClr val="62A8BB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968" r="968"/>
          <a:stretch/>
        </p:blipFill>
        <p:spPr>
          <a:xfrm>
            <a:off x="5757375" y="476131"/>
            <a:ext cx="5964968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54241" y="2448355"/>
            <a:ext cx="504889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Object 4"/>
          <p:cNvSpPr/>
          <p:nvPr/>
        </p:nvSpPr>
        <p:spPr>
          <a:xfrm>
            <a:off x="354241" y="3066581"/>
            <a:ext cx="5048892" cy="12796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spcBef>
                <a:spcPts val="836"/>
              </a:spcBef>
              <a:buNone/>
            </a:pPr>
            <a:r>
              <a:rPr lang="en-US" sz="1440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Please let me know if you have any other questions!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66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38040" y="2564858"/>
            <a:ext cx="11312871" cy="1274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021"/>
              </a:lnSpc>
              <a:buNone/>
            </a:pPr>
            <a:r>
              <a:rPr lang="en-US" sz="478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“"The opening is the most difficult stage of the game of chess."”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38040" y="3955011"/>
            <a:ext cx="11312871" cy="287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spcBef>
                <a:spcPts val="891"/>
              </a:spcBef>
              <a:buNone/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ANATOLY KARPOV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2283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endParaRPr lang="en-US" dirty="0"/>
          </a:p>
        </p:txBody>
      </p:sp>
      <p:pic>
        <p:nvPicPr>
          <p:cNvPr id="5" name="Object 2" descr="preencoded.png">
            <a:extLst>
              <a:ext uri="{FF2B5EF4-FFF2-40B4-BE49-F238E27FC236}">
                <a16:creationId xmlns:a16="http://schemas.microsoft.com/office/drawing/2014/main" id="{B345DE54-FA13-41DC-7B87-BAF00142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57" r="8357"/>
          <a:stretch/>
        </p:blipFill>
        <p:spPr>
          <a:xfrm>
            <a:off x="6656311" y="872733"/>
            <a:ext cx="5066033" cy="5516944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BA79870C-14DC-FBD9-5617-729F268BDB08}"/>
              </a:ext>
            </a:extLst>
          </p:cNvPr>
          <p:cNvSpPr/>
          <p:nvPr/>
        </p:nvSpPr>
        <p:spPr>
          <a:xfrm>
            <a:off x="988165" y="2319799"/>
            <a:ext cx="4679980" cy="10198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MCTS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7F0AF-7A97-03A4-0707-8262B7D86B7D}"/>
              </a:ext>
            </a:extLst>
          </p:cNvPr>
          <p:cNvSpPr txBox="1"/>
          <p:nvPr/>
        </p:nvSpPr>
        <p:spPr>
          <a:xfrm>
            <a:off x="280155" y="3518389"/>
            <a:ext cx="5984458" cy="841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16"/>
              </a:lnSpc>
              <a:spcBef>
                <a:spcPts val="836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Monte Carlo Tree Search is a simulation-based algorithm that has achieved major success in games like Go and Hex. It is well-suited for domains with large state space.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Object 1"/>
          <p:cNvSpPr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Phases of Monte Carlo Tree Search</a:t>
            </a:r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E7666AA2-46E9-F59F-3A5C-8900296A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649657"/>
            <a:ext cx="7225748" cy="35586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EC522-7528-FFB0-0576-339CF837019C}"/>
              </a:ext>
            </a:extLst>
          </p:cNvPr>
          <p:cNvSpPr txBox="1"/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Upper Confidence Bound Applied on Trees(UCT)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1C709-3C4B-E7B0-01A2-1D805F609479}"/>
              </a:ext>
            </a:extLst>
          </p:cNvPr>
          <p:cNvSpPr txBox="1"/>
          <p:nvPr/>
        </p:nvSpPr>
        <p:spPr>
          <a:xfrm>
            <a:off x="5962876" y="3976066"/>
            <a:ext cx="43040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8308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200" kern="1200" dirty="0" err="1">
                <a:solidFill>
                  <a:schemeClr val="tx1"/>
                </a:solidFill>
                <a:latin typeface="Montserrat" pitchFamily="2" charset="77"/>
              </a:rPr>
              <a:t>X</a:t>
            </a:r>
            <a:r>
              <a:rPr lang="en-US" altLang="en-US" sz="1200" kern="1200" baseline="-30000" dirty="0" err="1">
                <a:solidFill>
                  <a:schemeClr val="tx1"/>
                </a:solidFill>
                <a:latin typeface="Montserrat" pitchFamily="2" charset="77"/>
              </a:rPr>
              <a:t>j</a:t>
            </a:r>
            <a:r>
              <a:rPr lang="en-US" altLang="en-US" sz="1200" kern="1200" dirty="0">
                <a:solidFill>
                  <a:schemeClr val="tx1"/>
                </a:solidFill>
                <a:latin typeface="Montserrat" pitchFamily="2" charset="77"/>
              </a:rPr>
              <a:t> is the average score of the child </a:t>
            </a:r>
          </a:p>
          <a:p>
            <a:pPr defTabSz="178308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200" kern="1200" dirty="0">
                <a:solidFill>
                  <a:schemeClr val="tx1"/>
                </a:solidFill>
                <a:latin typeface="Montserrat" pitchFamily="2" charset="77"/>
              </a:rPr>
              <a:t>n is the number of times the parent has been visited </a:t>
            </a:r>
          </a:p>
          <a:p>
            <a:pPr defTabSz="178308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200" kern="1200" dirty="0" err="1">
                <a:solidFill>
                  <a:schemeClr val="tx1"/>
                </a:solidFill>
                <a:latin typeface="Montserrat" pitchFamily="2" charset="77"/>
              </a:rPr>
              <a:t>n</a:t>
            </a:r>
            <a:r>
              <a:rPr lang="en-US" altLang="en-US" sz="1200" kern="1200" baseline="-30000" dirty="0" err="1">
                <a:solidFill>
                  <a:schemeClr val="tx1"/>
                </a:solidFill>
                <a:latin typeface="Montserrat" pitchFamily="2" charset="77"/>
              </a:rPr>
              <a:t>j</a:t>
            </a:r>
            <a:r>
              <a:rPr lang="en-US" altLang="en-US" sz="1200" kern="1200" dirty="0">
                <a:solidFill>
                  <a:schemeClr val="tx1"/>
                </a:solidFill>
                <a:latin typeface="Montserrat" pitchFamily="2" charset="77"/>
              </a:rPr>
              <a:t> is the number of times the child has been visited </a:t>
            </a:r>
          </a:p>
          <a:p>
            <a:pPr defTabSz="178308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200" kern="1200" dirty="0">
                <a:solidFill>
                  <a:schemeClr val="tx1"/>
                </a:solidFill>
                <a:latin typeface="Montserrat" pitchFamily="2" charset="77"/>
              </a:rPr>
              <a:t>C is a constant to adjust the amount of exploration 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itchFamily="2" charset="77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BDC0328-0AB9-79CD-7917-1E9F11F84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31035"/>
            <a:ext cx="33909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406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1397225" y="456583"/>
            <a:ext cx="3501570" cy="1420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9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rPr>
              <a:t>Stockfish NNUE</a:t>
            </a:r>
          </a:p>
        </p:txBody>
      </p:sp>
      <p:sp>
        <p:nvSpPr>
          <p:cNvPr id="5" name="Object 4"/>
          <p:cNvSpPr/>
          <p:nvPr/>
        </p:nvSpPr>
        <p:spPr>
          <a:xfrm>
            <a:off x="944384" y="2585420"/>
            <a:ext cx="4619621" cy="1687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836"/>
              </a:spcBef>
            </a:pPr>
            <a:r>
              <a:rPr lang="en-US" sz="1400" dirty="0">
                <a:solidFill>
                  <a:schemeClr val="bg1"/>
                </a:solidFill>
                <a:latin typeface="Montserrat" pitchFamily="2" charset="77"/>
              </a:rPr>
              <a:t>The Stockfish chess engine uses a neural network called NNUE (Efficiently Updateable Neural Network) to evaluate chess positions. The NNUE can quickly update evaluations as the position changes, without re-evaluating the entire position each time.</a:t>
            </a:r>
          </a:p>
        </p:txBody>
      </p:sp>
      <p:pic>
        <p:nvPicPr>
          <p:cNvPr id="1026" name="Picture 2" descr="Stockfish 13 NNUE on Lichess | Blog • lichess.org">
            <a:extLst>
              <a:ext uri="{FF2B5EF4-FFF2-40B4-BE49-F238E27FC236}">
                <a16:creationId xmlns:a16="http://schemas.microsoft.com/office/drawing/2014/main" id="{2A73A059-0EA1-69B2-7934-80FB9B457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4513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Of Heuristic Function</a:t>
            </a:r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Web Viewer">
                <a:extLst>
                  <a:ext uri="{FF2B5EF4-FFF2-40B4-BE49-F238E27FC236}">
                    <a16:creationId xmlns:a16="http://schemas.microsoft.com/office/drawing/2014/main" id="{1D81E308-7172-8BA7-1B9A-0E1ABDEE7E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9060295"/>
                  </p:ext>
                </p:extLst>
              </p:nvPr>
            </p:nvGraphicFramePr>
            <p:xfrm>
              <a:off x="753219" y="362901"/>
              <a:ext cx="10682514" cy="621937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 title="Web Viewer">
                <a:extLst>
                  <a:ext uri="{FF2B5EF4-FFF2-40B4-BE49-F238E27FC236}">
                    <a16:creationId xmlns:a16="http://schemas.microsoft.com/office/drawing/2014/main" id="{1D81E308-7172-8BA7-1B9A-0E1ABDEE7E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219" y="362901"/>
                <a:ext cx="10682514" cy="621937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636105" y="362901"/>
            <a:ext cx="8916742" cy="10198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with Monte Carlo Tree Search in Opening Phase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691" y="2621989"/>
            <a:ext cx="752287" cy="74276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129967" y="3910172"/>
            <a:ext cx="3655733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branching factor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30585" y="4298962"/>
            <a:ext cx="3655733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MCTS has high branching factor in opening phase leading to shallow search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8977" y="2621989"/>
            <a:ext cx="771332" cy="93321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7381064" y="3925224"/>
            <a:ext cx="3687158" cy="230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domain knowledge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7381064" y="4256818"/>
            <a:ext cx="3687158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MCTS lacks chess domain knowledge about good openings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0" y="5637390"/>
            <a:ext cx="12188952" cy="1218895"/>
          </a:xfrm>
          <a:prstGeom prst="rect">
            <a:avLst/>
          </a:prstGeom>
          <a:solidFill>
            <a:srgbClr val="F0B35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061647" y="5954315"/>
            <a:ext cx="8065658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opening books can constrain search and provide domain knowledge to address problems of MCTS in opening phase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901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Aim</a:t>
            </a:r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9606" y="2259932"/>
            <a:ext cx="961784" cy="590402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406430" y="3358626"/>
            <a:ext cx="3488135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Investigate opening books with MCTS for chess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406430" y="4007749"/>
            <a:ext cx="3488135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Aim to find effective methods to leverage opening books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2494" y="1988537"/>
            <a:ext cx="799900" cy="1133192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7234585" y="3358625"/>
            <a:ext cx="3550985" cy="4606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MCTS opening performance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7234585" y="4040952"/>
            <a:ext cx="3550985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Seek to improve the performance of MCTS algorithms during the opening phase of chess games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0" y="5637390"/>
            <a:ext cx="12188952" cy="1218895"/>
          </a:xfrm>
          <a:prstGeom prst="rect">
            <a:avLst/>
          </a:prstGeom>
          <a:solidFill>
            <a:srgbClr val="E66922"/>
          </a:solidFill>
        </p:spPr>
      </p:sp>
      <p:sp>
        <p:nvSpPr>
          <p:cNvPr id="13" name="Object 12"/>
          <p:cNvSpPr/>
          <p:nvPr/>
        </p:nvSpPr>
        <p:spPr>
          <a:xfrm>
            <a:off x="1687988" y="5954315"/>
            <a:ext cx="8812975" cy="575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research aims to improve MCTS chess performance by effectively integrating opening books, despite inherent challenges.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749DDDDA-3BE2-2340-94B0-90EFAD921068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hxim.github.io/Stockfish-Evaluation-Guide/&quot;,&quot;values&quot;:{},&quot;data&quot;:{&quot;uri&quot;:&quot;hxim.github.io/Stockfish-Evaluation-Guide/&quot;},&quot;secure&quot;:false}],&quot;name&quot;:&quot;hxim.github.io/Stockfish-Evaluation-Guide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3598</TotalTime>
  <Words>483</Words>
  <Application>Microsoft Macintosh PowerPoint</Application>
  <PresentationFormat>Widescreen</PresentationFormat>
  <Paragraphs>62</Paragraphs>
  <Slides>15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Research on Opening Books in Monte Carlo Tree Search</dc:title>
  <dc:subject>Overview of Research on Opening Books in Monte Carlo Tree Search</dc:subject>
  <dc:creator>Deepak Kumar Singh</dc:creator>
  <cp:lastModifiedBy>Deepak Singh</cp:lastModifiedBy>
  <cp:revision>4</cp:revision>
  <dcterms:created xsi:type="dcterms:W3CDTF">2023-09-12T15:17:05Z</dcterms:created>
  <dcterms:modified xsi:type="dcterms:W3CDTF">2023-09-15T03:16:57Z</dcterms:modified>
</cp:coreProperties>
</file>